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88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B90B801-A81E-40D2-8B0E-E48F0AF5A094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380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>
              <a:lnSpc>
                <a:spcPct val="100000"/>
              </a:lnSpc>
            </a:pPr>
            <a:r>
              <a:rPr lang="ru-RU" sz="2000" b="0" strike="noStrike" spc="-1">
                <a:latin typeface="Arial"/>
              </a:rPr>
              <a:t>You can safely remove this slide. This slide design was provided by SlideModel.com – You can download more templates, shapes and elements for PowerPoint from http://slidemodel.com</a:t>
            </a:r>
          </a:p>
        </p:txBody>
      </p:sp>
      <p:sp>
        <p:nvSpPr>
          <p:cNvPr id="169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ECB3A3E-6BF2-453B-9001-0013765137D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91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820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69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1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820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69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120" y="273600"/>
            <a:ext cx="1096956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820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69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1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820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69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120" y="273600"/>
            <a:ext cx="1096956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820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6920" y="160452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1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820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6920" y="3682080"/>
            <a:ext cx="35319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120" y="273600"/>
            <a:ext cx="1096956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217680" y="2870640"/>
            <a:ext cx="5930280" cy="71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2"/>
          <p:cNvSpPr/>
          <p:nvPr/>
        </p:nvSpPr>
        <p:spPr>
          <a:xfrm>
            <a:off x="0" y="0"/>
            <a:ext cx="3312360" cy="6264000"/>
          </a:xfrm>
          <a:custGeom>
            <a:avLst/>
            <a:gdLst/>
            <a:ahLst/>
            <a:cxnLst/>
            <a:rect l="l" t="t" r="r" b="b"/>
            <a:pathLst>
              <a:path w="9202" h="17401">
                <a:moveTo>
                  <a:pt x="0" y="17400"/>
                </a:moveTo>
                <a:lnTo>
                  <a:pt x="9201" y="0"/>
                </a:lnTo>
                <a:lnTo>
                  <a:pt x="5600" y="0"/>
                </a:lnTo>
                <a:lnTo>
                  <a:pt x="0" y="11200"/>
                </a:lnTo>
                <a:lnTo>
                  <a:pt x="0" y="17400"/>
                </a:lnTo>
              </a:path>
            </a:pathLst>
          </a:custGeom>
          <a:solidFill>
            <a:srgbClr val="69529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3"/>
          <p:cNvSpPr/>
          <p:nvPr/>
        </p:nvSpPr>
        <p:spPr>
          <a:xfrm>
            <a:off x="0" y="0"/>
            <a:ext cx="1008000" cy="2520000"/>
          </a:xfrm>
          <a:custGeom>
            <a:avLst/>
            <a:gdLst/>
            <a:ahLst/>
            <a:cxnLst/>
            <a:rect l="l" t="t" r="r" b="b"/>
            <a:pathLst>
              <a:path w="2801" h="7001">
                <a:moveTo>
                  <a:pt x="0" y="6600"/>
                </a:moveTo>
                <a:lnTo>
                  <a:pt x="2800" y="0"/>
                </a:lnTo>
                <a:lnTo>
                  <a:pt x="0" y="0"/>
                </a:lnTo>
                <a:lnTo>
                  <a:pt x="0" y="6400"/>
                </a:lnTo>
                <a:lnTo>
                  <a:pt x="0" y="6600"/>
                </a:lnTo>
                <a:lnTo>
                  <a:pt x="0" y="7000"/>
                </a:lnTo>
                <a:lnTo>
                  <a:pt x="0" y="6600"/>
                </a:lnTo>
              </a:path>
            </a:pathLst>
          </a:custGeom>
          <a:solidFill>
            <a:srgbClr val="A4B1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Freeform 4"/>
          <p:cNvSpPr/>
          <p:nvPr/>
        </p:nvSpPr>
        <p:spPr>
          <a:xfrm>
            <a:off x="0" y="288000"/>
            <a:ext cx="3816360" cy="6570360"/>
          </a:xfrm>
          <a:custGeom>
            <a:avLst/>
            <a:gdLst/>
            <a:ahLst/>
            <a:cxnLst/>
            <a:rect l="0" t="0" r="r" b="b"/>
            <a:pathLst>
              <a:path w="10601" h="18251">
                <a:moveTo>
                  <a:pt x="0" y="0"/>
                </a:moveTo>
                <a:lnTo>
                  <a:pt x="10600" y="18250"/>
                </a:lnTo>
                <a:lnTo>
                  <a:pt x="9000" y="18250"/>
                </a:lnTo>
                <a:lnTo>
                  <a:pt x="0" y="4000"/>
                </a:lnTo>
                <a:lnTo>
                  <a:pt x="0" y="200"/>
                </a:lnTo>
                <a:lnTo>
                  <a:pt x="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24" name="Freeform 5"/>
          <p:cNvSpPr/>
          <p:nvPr/>
        </p:nvSpPr>
        <p:spPr>
          <a:xfrm>
            <a:off x="0" y="2736000"/>
            <a:ext cx="2592360" cy="4176360"/>
          </a:xfrm>
          <a:custGeom>
            <a:avLst/>
            <a:gdLst/>
            <a:ahLst/>
            <a:cxnLst/>
            <a:rect l="0" t="0" r="r" b="b"/>
            <a:pathLst>
              <a:path w="7201" h="11601">
                <a:moveTo>
                  <a:pt x="0" y="0"/>
                </a:moveTo>
                <a:lnTo>
                  <a:pt x="7200" y="11450"/>
                </a:lnTo>
                <a:lnTo>
                  <a:pt x="5200" y="11600"/>
                </a:lnTo>
                <a:lnTo>
                  <a:pt x="0" y="5400"/>
                </a:lnTo>
                <a:lnTo>
                  <a:pt x="0" y="600"/>
                </a:lnTo>
                <a:lnTo>
                  <a:pt x="0" y="0"/>
                </a:lnTo>
              </a:path>
            </a:pathLst>
          </a:custGeom>
          <a:solidFill>
            <a:srgbClr val="4F3F71"/>
          </a:solidFill>
          <a:ln>
            <a:noFill/>
          </a:ln>
        </p:spPr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073" y="1298326"/>
            <a:ext cx="5352752" cy="55600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854" y="0"/>
            <a:ext cx="3913971" cy="37432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7174" y="2362559"/>
            <a:ext cx="63390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Arial Black" panose="020B0A04020102020204" pitchFamily="34" charset="0"/>
              </a:rPr>
              <a:t>Квантовый паритет</a:t>
            </a:r>
            <a:endParaRPr lang="ru-RU" sz="44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5121" y="521336"/>
            <a:ext cx="5436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ФГОБУ ВО «Финансовый университет при Правительстве Российской Федерации»</a:t>
            </a: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Колледж информатики и программирования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1152000" y="1080000"/>
            <a:ext cx="8784000" cy="1197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600" b="1" strike="noStrike" spc="-1" dirty="0">
                <a:solidFill>
                  <a:srgbClr val="191970"/>
                </a:solidFill>
                <a:latin typeface="DejaVu Sans"/>
              </a:rPr>
              <a:t>Подготовила: </a:t>
            </a:r>
            <a:r>
              <a:rPr lang="ru-RU" sz="2600" b="1" strike="noStrike" spc="-1" dirty="0" smtClean="0">
                <a:solidFill>
                  <a:srgbClr val="191970"/>
                </a:solidFill>
                <a:latin typeface="DejaVu Sans"/>
              </a:rPr>
              <a:t>Рой Олеся</a:t>
            </a:r>
            <a:r>
              <a:rPr lang="ru-RU" sz="2600" b="1" spc="-1" dirty="0" smtClean="0">
                <a:solidFill>
                  <a:srgbClr val="191970"/>
                </a:solidFill>
                <a:latin typeface="DejaVu Sans"/>
              </a:rPr>
              <a:t>, группа 1ОИБАС-819</a:t>
            </a:r>
            <a:endParaRPr lang="ru-RU" sz="2600" b="1" strike="noStrike" spc="-1" dirty="0">
              <a:latin typeface="DejaVu Sans"/>
            </a:endParaRPr>
          </a:p>
          <a:p>
            <a:r>
              <a:rPr lang="ru-RU" sz="2600" b="1" strike="noStrike" spc="-1" dirty="0" smtClean="0">
                <a:solidFill>
                  <a:srgbClr val="191970"/>
                </a:solidFill>
                <a:latin typeface="DejaVu Sans"/>
              </a:rPr>
              <a:t>Научные руководители: </a:t>
            </a:r>
            <a:r>
              <a:rPr lang="ru-RU" sz="2600" b="1" strike="noStrike" spc="-1" dirty="0" err="1">
                <a:solidFill>
                  <a:srgbClr val="191970"/>
                </a:solidFill>
                <a:latin typeface="DejaVu Sans"/>
              </a:rPr>
              <a:t>И.В.Башелханов</a:t>
            </a:r>
            <a:r>
              <a:rPr lang="ru-RU" sz="2600" b="1" strike="noStrike" spc="-1" dirty="0">
                <a:solidFill>
                  <a:srgbClr val="191970"/>
                </a:solidFill>
                <a:latin typeface="DejaVu Sans"/>
              </a:rPr>
              <a:t>, </a:t>
            </a:r>
            <a:r>
              <a:rPr lang="ru-RU" sz="2600" b="1" strike="noStrike" spc="-1" dirty="0" err="1" smtClean="0">
                <a:solidFill>
                  <a:srgbClr val="191970"/>
                </a:solidFill>
                <a:latin typeface="DejaVu Sans"/>
              </a:rPr>
              <a:t>Н.И.Демкина</a:t>
            </a:r>
            <a:endParaRPr lang="en-US" sz="2600" b="1" strike="noStrike" spc="-1" dirty="0" smtClean="0">
              <a:solidFill>
                <a:srgbClr val="191970"/>
              </a:solidFill>
              <a:latin typeface="DejaVu Sans"/>
            </a:endParaRPr>
          </a:p>
          <a:p>
            <a:endParaRPr lang="en-US" sz="2600" b="1" spc="-1" dirty="0">
              <a:solidFill>
                <a:srgbClr val="191970"/>
              </a:solidFill>
              <a:latin typeface="DejaVu Sans"/>
            </a:endParaRPr>
          </a:p>
          <a:p>
            <a:endParaRPr lang="en-US" sz="2600" b="1" strike="noStrike" spc="-1" dirty="0" smtClean="0">
              <a:solidFill>
                <a:srgbClr val="191970"/>
              </a:solidFill>
              <a:latin typeface="DejaVu Sans"/>
            </a:endParaRPr>
          </a:p>
          <a:p>
            <a:endParaRPr lang="en-US" sz="2600" b="1" spc="-1" dirty="0">
              <a:solidFill>
                <a:srgbClr val="191970"/>
              </a:solidFill>
              <a:latin typeface="DejaVu Sans"/>
            </a:endParaRPr>
          </a:p>
          <a:p>
            <a:r>
              <a:rPr lang="ru-RU" sz="2600" b="1" spc="-1" dirty="0" smtClean="0">
                <a:solidFill>
                  <a:srgbClr val="191970"/>
                </a:solidFill>
                <a:latin typeface="DejaVu Sans"/>
              </a:rPr>
              <a:t>СПАСИБО ЗА ВНИМАНИЕ!</a:t>
            </a:r>
            <a:endParaRPr lang="ru-RU" sz="2600" b="1" strike="noStrike" spc="-1" dirty="0">
              <a:latin typeface="DejaVu San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073" y="1297966"/>
            <a:ext cx="5352752" cy="556003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4854" y="0"/>
            <a:ext cx="3913971" cy="37432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3414" y="0"/>
            <a:ext cx="2615411" cy="2450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3960000" y="406440"/>
            <a:ext cx="7704000" cy="463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Многие компании и университеты участвуют в создании квантовых компьютеров, но лидером в этой сфере уже несколько лет остается </a:t>
            </a:r>
            <a:r>
              <a:rPr lang="ru-RU" sz="2400" b="1" strike="noStrike" spc="-1" dirty="0" err="1">
                <a:solidFill>
                  <a:srgbClr val="191970"/>
                </a:solidFill>
                <a:latin typeface="DejaVu Sans"/>
                <a:ea typeface="Noto Sans CJK SC"/>
              </a:rPr>
              <a:t>Google</a:t>
            </a: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. В 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2019 </a:t>
            </a: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году инженеры подразделения  по квантовым аппаратным средствам использовали квантовый компьютер </a:t>
            </a:r>
            <a:r>
              <a:rPr lang="en-US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Sycamore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 с </a:t>
            </a:r>
            <a:r>
              <a:rPr lang="ru-RU" sz="2400" b="1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53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-кубитовым </a:t>
            </a: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процессором.</a:t>
            </a:r>
            <a:endParaRPr lang="ru-RU" sz="2400" b="0" strike="noStrike" spc="-1" dirty="0">
              <a:latin typeface="DejaVu Sans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0" y="0"/>
            <a:ext cx="3312360" cy="6264000"/>
          </a:xfrm>
          <a:custGeom>
            <a:avLst/>
            <a:gdLst/>
            <a:ahLst/>
            <a:cxnLst/>
            <a:rect l="l" t="t" r="r" b="b"/>
            <a:pathLst>
              <a:path w="9202" h="17401">
                <a:moveTo>
                  <a:pt x="0" y="17400"/>
                </a:moveTo>
                <a:lnTo>
                  <a:pt x="9201" y="0"/>
                </a:lnTo>
                <a:lnTo>
                  <a:pt x="5600" y="0"/>
                </a:lnTo>
                <a:lnTo>
                  <a:pt x="0" y="11200"/>
                </a:lnTo>
                <a:lnTo>
                  <a:pt x="0" y="17400"/>
                </a:lnTo>
              </a:path>
            </a:pathLst>
          </a:custGeom>
          <a:solidFill>
            <a:srgbClr val="69529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3"/>
          <p:cNvSpPr/>
          <p:nvPr/>
        </p:nvSpPr>
        <p:spPr>
          <a:xfrm>
            <a:off x="0" y="0"/>
            <a:ext cx="1008000" cy="2520000"/>
          </a:xfrm>
          <a:custGeom>
            <a:avLst/>
            <a:gdLst/>
            <a:ahLst/>
            <a:cxnLst/>
            <a:rect l="l" t="t" r="r" b="b"/>
            <a:pathLst>
              <a:path w="2801" h="7001">
                <a:moveTo>
                  <a:pt x="0" y="6600"/>
                </a:moveTo>
                <a:lnTo>
                  <a:pt x="2800" y="0"/>
                </a:lnTo>
                <a:lnTo>
                  <a:pt x="0" y="0"/>
                </a:lnTo>
                <a:lnTo>
                  <a:pt x="0" y="6400"/>
                </a:lnTo>
                <a:lnTo>
                  <a:pt x="0" y="6600"/>
                </a:lnTo>
                <a:lnTo>
                  <a:pt x="0" y="7000"/>
                </a:lnTo>
                <a:lnTo>
                  <a:pt x="0" y="6600"/>
                </a:lnTo>
              </a:path>
            </a:pathLst>
          </a:custGeom>
          <a:solidFill>
            <a:srgbClr val="A4B1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Freeform 4"/>
          <p:cNvSpPr/>
          <p:nvPr/>
        </p:nvSpPr>
        <p:spPr>
          <a:xfrm>
            <a:off x="0" y="288000"/>
            <a:ext cx="3816360" cy="6570360"/>
          </a:xfrm>
          <a:custGeom>
            <a:avLst/>
            <a:gdLst/>
            <a:ahLst/>
            <a:cxnLst/>
            <a:rect l="0" t="0" r="r" b="b"/>
            <a:pathLst>
              <a:path w="10601" h="18251">
                <a:moveTo>
                  <a:pt x="0" y="0"/>
                </a:moveTo>
                <a:lnTo>
                  <a:pt x="10600" y="18250"/>
                </a:lnTo>
                <a:lnTo>
                  <a:pt x="9000" y="18250"/>
                </a:lnTo>
                <a:lnTo>
                  <a:pt x="0" y="4000"/>
                </a:lnTo>
                <a:lnTo>
                  <a:pt x="0" y="200"/>
                </a:lnTo>
                <a:lnTo>
                  <a:pt x="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24" name="Freeform 5"/>
          <p:cNvSpPr/>
          <p:nvPr/>
        </p:nvSpPr>
        <p:spPr>
          <a:xfrm>
            <a:off x="0" y="2736000"/>
            <a:ext cx="2592360" cy="4176360"/>
          </a:xfrm>
          <a:custGeom>
            <a:avLst/>
            <a:gdLst/>
            <a:ahLst/>
            <a:cxnLst/>
            <a:rect l="0" t="0" r="r" b="b"/>
            <a:pathLst>
              <a:path w="7201" h="11601">
                <a:moveTo>
                  <a:pt x="0" y="0"/>
                </a:moveTo>
                <a:lnTo>
                  <a:pt x="7200" y="11450"/>
                </a:lnTo>
                <a:lnTo>
                  <a:pt x="5200" y="11600"/>
                </a:lnTo>
                <a:lnTo>
                  <a:pt x="0" y="5400"/>
                </a:lnTo>
                <a:lnTo>
                  <a:pt x="0" y="600"/>
                </a:lnTo>
                <a:lnTo>
                  <a:pt x="0" y="0"/>
                </a:lnTo>
              </a:path>
            </a:pathLst>
          </a:custGeom>
          <a:solidFill>
            <a:srgbClr val="4F3F7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74405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0" y="0"/>
            <a:ext cx="3312360" cy="6264000"/>
          </a:xfrm>
          <a:custGeom>
            <a:avLst/>
            <a:gdLst/>
            <a:ahLst/>
            <a:cxnLst/>
            <a:rect l="l" t="t" r="r" b="b"/>
            <a:pathLst>
              <a:path w="9202" h="17401">
                <a:moveTo>
                  <a:pt x="0" y="17400"/>
                </a:moveTo>
                <a:lnTo>
                  <a:pt x="9201" y="0"/>
                </a:lnTo>
                <a:lnTo>
                  <a:pt x="5600" y="0"/>
                </a:lnTo>
                <a:lnTo>
                  <a:pt x="0" y="11200"/>
                </a:lnTo>
                <a:lnTo>
                  <a:pt x="0" y="17400"/>
                </a:lnTo>
              </a:path>
            </a:pathLst>
          </a:custGeom>
          <a:solidFill>
            <a:srgbClr val="69529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2"/>
          <p:cNvSpPr/>
          <p:nvPr/>
        </p:nvSpPr>
        <p:spPr>
          <a:xfrm>
            <a:off x="0" y="0"/>
            <a:ext cx="1008000" cy="2520000"/>
          </a:xfrm>
          <a:custGeom>
            <a:avLst/>
            <a:gdLst/>
            <a:ahLst/>
            <a:cxnLst/>
            <a:rect l="l" t="t" r="r" b="b"/>
            <a:pathLst>
              <a:path w="2801" h="7001">
                <a:moveTo>
                  <a:pt x="0" y="6600"/>
                </a:moveTo>
                <a:lnTo>
                  <a:pt x="2800" y="0"/>
                </a:lnTo>
                <a:lnTo>
                  <a:pt x="0" y="0"/>
                </a:lnTo>
                <a:lnTo>
                  <a:pt x="0" y="6400"/>
                </a:lnTo>
                <a:lnTo>
                  <a:pt x="0" y="6600"/>
                </a:lnTo>
                <a:lnTo>
                  <a:pt x="0" y="7000"/>
                </a:lnTo>
                <a:lnTo>
                  <a:pt x="0" y="6600"/>
                </a:lnTo>
              </a:path>
            </a:pathLst>
          </a:custGeom>
          <a:solidFill>
            <a:srgbClr val="A4B1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3600000" y="432000"/>
            <a:ext cx="8279640" cy="459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На сайте forbes.ru в статье «В России решили создать квантовый компьютер за 24 млрд рублей» говорится о том, что в России над проблемой квантовых вычислений работают несколько научных организаций, среди которых Российский квантовый 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центр. </a:t>
            </a: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Однако пока российским специалистам не удалось создать системы, состоящие более чем из двух </a:t>
            </a:r>
            <a:r>
              <a:rPr lang="ru-RU" sz="2400" b="1" strike="noStrike" spc="-1" dirty="0" err="1" smtClean="0">
                <a:solidFill>
                  <a:srgbClr val="191970"/>
                </a:solidFill>
                <a:latin typeface="DejaVu Sans"/>
                <a:ea typeface="Noto Sans CJK SC"/>
              </a:rPr>
              <a:t>кубитов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 (сайт </a:t>
            </a:r>
            <a:r>
              <a:rPr lang="en-US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forbes.ru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)</a:t>
            </a:r>
            <a:r>
              <a:rPr lang="en-US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 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, </a:t>
            </a:r>
            <a:r>
              <a:rPr lang="ru-RU" sz="24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в то время как американские и европейские ученые демонстрируют устройства, построенные на 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50-7</a:t>
            </a:r>
            <a:r>
              <a:rPr lang="en-US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2</a:t>
            </a:r>
            <a:r>
              <a:rPr lang="ru-RU" sz="24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 </a:t>
            </a:r>
            <a:r>
              <a:rPr lang="ru-RU" sz="2400" b="1" strike="noStrike" spc="-1" dirty="0" err="1">
                <a:solidFill>
                  <a:srgbClr val="191970"/>
                </a:solidFill>
                <a:latin typeface="DejaVu Sans"/>
                <a:ea typeface="Noto Sans CJK SC"/>
              </a:rPr>
              <a:t>кубитах</a:t>
            </a:r>
            <a:endParaRPr lang="ru-RU" sz="2400" b="0" strike="noStrike" spc="-1" dirty="0">
              <a:latin typeface="DejaVu Sans"/>
            </a:endParaRPr>
          </a:p>
        </p:txBody>
      </p:sp>
      <p:sp>
        <p:nvSpPr>
          <p:cNvPr id="128" name="Freeform 4"/>
          <p:cNvSpPr/>
          <p:nvPr/>
        </p:nvSpPr>
        <p:spPr>
          <a:xfrm>
            <a:off x="0" y="288000"/>
            <a:ext cx="3816360" cy="6570360"/>
          </a:xfrm>
          <a:custGeom>
            <a:avLst/>
            <a:gdLst/>
            <a:ahLst/>
            <a:cxnLst/>
            <a:rect l="0" t="0" r="r" b="b"/>
            <a:pathLst>
              <a:path w="10601" h="18251">
                <a:moveTo>
                  <a:pt x="0" y="0"/>
                </a:moveTo>
                <a:lnTo>
                  <a:pt x="10600" y="18250"/>
                </a:lnTo>
                <a:lnTo>
                  <a:pt x="9000" y="18250"/>
                </a:lnTo>
                <a:lnTo>
                  <a:pt x="0" y="4000"/>
                </a:lnTo>
                <a:lnTo>
                  <a:pt x="0" y="200"/>
                </a:lnTo>
                <a:lnTo>
                  <a:pt x="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29" name="Freeform 5"/>
          <p:cNvSpPr/>
          <p:nvPr/>
        </p:nvSpPr>
        <p:spPr>
          <a:xfrm>
            <a:off x="0" y="2736000"/>
            <a:ext cx="2592360" cy="4176360"/>
          </a:xfrm>
          <a:custGeom>
            <a:avLst/>
            <a:gdLst/>
            <a:ahLst/>
            <a:cxnLst/>
            <a:rect l="0" t="0" r="r" b="b"/>
            <a:pathLst>
              <a:path w="7201" h="11601">
                <a:moveTo>
                  <a:pt x="0" y="0"/>
                </a:moveTo>
                <a:lnTo>
                  <a:pt x="7200" y="11450"/>
                </a:lnTo>
                <a:lnTo>
                  <a:pt x="5200" y="11600"/>
                </a:lnTo>
                <a:lnTo>
                  <a:pt x="0" y="5400"/>
                </a:lnTo>
                <a:lnTo>
                  <a:pt x="0" y="600"/>
                </a:lnTo>
                <a:lnTo>
                  <a:pt x="0" y="0"/>
                </a:lnTo>
              </a:path>
            </a:pathLst>
          </a:custGeom>
          <a:solidFill>
            <a:srgbClr val="4F3F71"/>
          </a:solidFill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2880000" y="648000"/>
            <a:ext cx="6696000" cy="1886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«</a:t>
            </a:r>
            <a:r>
              <a:rPr lang="ru-RU" sz="2000" b="1" strike="noStrike" spc="-1" dirty="0" err="1" smtClean="0">
                <a:solidFill>
                  <a:srgbClr val="191970"/>
                </a:solidFill>
                <a:latin typeface="DejaVu Sans"/>
                <a:ea typeface="Noto Sans CJK SC"/>
              </a:rPr>
              <a:t>Росатом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» заявил о планах создавать квантовый компьютер за 24 млрд рублей к 2024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году 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говорится о том, что «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DejaVu Sans"/>
                <a:ea typeface="Noto Sans CJK SC"/>
              </a:rPr>
              <a:t>Росатом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Noto Sans CJK SC"/>
              </a:rPr>
              <a:t>» приступил к разработке отечественного квантового компьютера. </a:t>
            </a:r>
            <a:endParaRPr lang="ru-RU" sz="2000" b="0" strike="noStrike" spc="-1" dirty="0">
              <a:latin typeface="DejaVu Sans"/>
            </a:endParaRPr>
          </a:p>
        </p:txBody>
      </p:sp>
      <p:sp>
        <p:nvSpPr>
          <p:cNvPr id="131" name="Freeform 2"/>
          <p:cNvSpPr/>
          <p:nvPr/>
        </p:nvSpPr>
        <p:spPr>
          <a:xfrm>
            <a:off x="6552000" y="0"/>
            <a:ext cx="5616360" cy="6858360"/>
          </a:xfrm>
          <a:custGeom>
            <a:avLst/>
            <a:gdLst/>
            <a:ahLst/>
            <a:cxnLst/>
            <a:rect l="0" t="0" r="r" b="b"/>
            <a:pathLst>
              <a:path w="15601" h="19051">
                <a:moveTo>
                  <a:pt x="11800" y="0"/>
                </a:moveTo>
                <a:lnTo>
                  <a:pt x="0" y="19050"/>
                </a:lnTo>
                <a:lnTo>
                  <a:pt x="3800" y="19050"/>
                </a:lnTo>
                <a:lnTo>
                  <a:pt x="15600" y="0"/>
                </a:lnTo>
                <a:lnTo>
                  <a:pt x="11800" y="0"/>
                </a:lnTo>
              </a:path>
            </a:pathLst>
          </a:custGeom>
          <a:solidFill>
            <a:srgbClr val="69529A"/>
          </a:solidFill>
          <a:ln>
            <a:noFill/>
          </a:ln>
        </p:spPr>
      </p:sp>
      <p:sp>
        <p:nvSpPr>
          <p:cNvPr id="132" name="Freeform 3"/>
          <p:cNvSpPr/>
          <p:nvPr/>
        </p:nvSpPr>
        <p:spPr>
          <a:xfrm>
            <a:off x="9216000" y="2088000"/>
            <a:ext cx="2973240" cy="4770360"/>
          </a:xfrm>
          <a:custGeom>
            <a:avLst/>
            <a:gdLst/>
            <a:ahLst/>
            <a:cxnLst/>
            <a:rect l="0" t="0" r="r" b="b"/>
            <a:pathLst>
              <a:path w="8259" h="13251">
                <a:moveTo>
                  <a:pt x="0" y="13250"/>
                </a:moveTo>
                <a:lnTo>
                  <a:pt x="8258" y="0"/>
                </a:lnTo>
                <a:lnTo>
                  <a:pt x="8258" y="4000"/>
                </a:lnTo>
                <a:lnTo>
                  <a:pt x="2820" y="13250"/>
                </a:lnTo>
                <a:lnTo>
                  <a:pt x="0" y="13250"/>
                </a:lnTo>
              </a:path>
            </a:pathLst>
          </a:custGeom>
          <a:solidFill>
            <a:srgbClr val="A4B1F6"/>
          </a:solidFill>
          <a:ln>
            <a:noFill/>
          </a:ln>
        </p:spPr>
      </p:sp>
      <p:sp>
        <p:nvSpPr>
          <p:cNvPr id="133" name="Freeform 4"/>
          <p:cNvSpPr/>
          <p:nvPr/>
        </p:nvSpPr>
        <p:spPr>
          <a:xfrm>
            <a:off x="0" y="0"/>
            <a:ext cx="3528360" cy="3960360"/>
          </a:xfrm>
          <a:custGeom>
            <a:avLst/>
            <a:gdLst/>
            <a:ahLst/>
            <a:cxnLst/>
            <a:rect l="0" t="0" r="r" b="b"/>
            <a:pathLst>
              <a:path w="9801" h="11001">
                <a:moveTo>
                  <a:pt x="0" y="0"/>
                </a:moveTo>
                <a:lnTo>
                  <a:pt x="9800" y="0"/>
                </a:lnTo>
                <a:lnTo>
                  <a:pt x="0" y="11000"/>
                </a:lnTo>
                <a:lnTo>
                  <a:pt x="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34" name="Freeform 5"/>
          <p:cNvSpPr/>
          <p:nvPr/>
        </p:nvSpPr>
        <p:spPr>
          <a:xfrm>
            <a:off x="0" y="0"/>
            <a:ext cx="3528360" cy="4968360"/>
          </a:xfrm>
          <a:custGeom>
            <a:avLst/>
            <a:gdLst/>
            <a:ahLst/>
            <a:cxnLst/>
            <a:rect l="0" t="0" r="r" b="b"/>
            <a:pathLst>
              <a:path w="9801" h="13801">
                <a:moveTo>
                  <a:pt x="9800" y="0"/>
                </a:moveTo>
                <a:lnTo>
                  <a:pt x="0" y="13800"/>
                </a:lnTo>
                <a:lnTo>
                  <a:pt x="0" y="11000"/>
                </a:lnTo>
                <a:lnTo>
                  <a:pt x="8800" y="0"/>
                </a:lnTo>
                <a:lnTo>
                  <a:pt x="980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35" name="TextShape 6"/>
          <p:cNvSpPr txBox="1"/>
          <p:nvPr/>
        </p:nvSpPr>
        <p:spPr>
          <a:xfrm>
            <a:off x="576000" y="4896000"/>
            <a:ext cx="6192000" cy="1215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  <a:ea typeface="Noto Sans CJK SC"/>
              </a:rPr>
              <a:t>. </a:t>
            </a:r>
            <a:endParaRPr lang="ru-RU" sz="2000" b="0" strike="noStrike" spc="-1" dirty="0">
              <a:latin typeface="DejaVu Sans"/>
            </a:endParaRPr>
          </a:p>
        </p:txBody>
      </p:sp>
      <p:sp>
        <p:nvSpPr>
          <p:cNvPr id="136" name="TextShape 7"/>
          <p:cNvSpPr txBox="1"/>
          <p:nvPr/>
        </p:nvSpPr>
        <p:spPr>
          <a:xfrm>
            <a:off x="1656000" y="3676680"/>
            <a:ext cx="5760000" cy="1651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>
                <a:solidFill>
                  <a:srgbClr val="191970"/>
                </a:solidFill>
                <a:latin typeface="DejaVu Sans"/>
                <a:ea typeface="Noto Sans CJK SC"/>
              </a:rPr>
              <a:t>Из этой суммы 13,3 млрд - средства из бюджета, 10,4 млрд - инвестиции «Росатома» и других компаний, которые присоединяются к проекту.</a:t>
            </a:r>
            <a:endParaRPr lang="ru-RU" sz="2000" b="0" strike="noStrike" spc="-1">
              <a:latin typeface="DejaVu Sans"/>
            </a:endParaRPr>
          </a:p>
        </p:txBody>
      </p:sp>
      <p:sp>
        <p:nvSpPr>
          <p:cNvPr id="137" name="TextShape 8"/>
          <p:cNvSpPr txBox="1"/>
          <p:nvPr/>
        </p:nvSpPr>
        <p:spPr>
          <a:xfrm>
            <a:off x="2160000" y="2471400"/>
            <a:ext cx="6408000" cy="1272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endParaRPr lang="ru-RU" sz="2000" b="0" strike="noStrike" spc="-1" dirty="0"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reeform 1"/>
          <p:cNvSpPr/>
          <p:nvPr/>
        </p:nvSpPr>
        <p:spPr>
          <a:xfrm>
            <a:off x="6840000" y="1296000"/>
            <a:ext cx="5349240" cy="5562360"/>
          </a:xfrm>
          <a:custGeom>
            <a:avLst/>
            <a:gdLst/>
            <a:ahLst/>
            <a:cxnLst/>
            <a:rect l="0" t="0" r="r" b="b"/>
            <a:pathLst>
              <a:path w="14859" h="15451">
                <a:moveTo>
                  <a:pt x="14858" y="0"/>
                </a:moveTo>
                <a:lnTo>
                  <a:pt x="0" y="15450"/>
                </a:lnTo>
                <a:lnTo>
                  <a:pt x="3600" y="15450"/>
                </a:lnTo>
                <a:lnTo>
                  <a:pt x="14858" y="3600"/>
                </a:lnTo>
                <a:lnTo>
                  <a:pt x="14858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39" name="Freeform 2"/>
          <p:cNvSpPr/>
          <p:nvPr/>
        </p:nvSpPr>
        <p:spPr>
          <a:xfrm>
            <a:off x="8280000" y="0"/>
            <a:ext cx="3909240" cy="3744360"/>
          </a:xfrm>
          <a:custGeom>
            <a:avLst/>
            <a:gdLst/>
            <a:ahLst/>
            <a:cxnLst/>
            <a:rect l="0" t="0" r="r" b="b"/>
            <a:pathLst>
              <a:path w="10859" h="10401">
                <a:moveTo>
                  <a:pt x="0" y="0"/>
                </a:moveTo>
                <a:lnTo>
                  <a:pt x="10858" y="10400"/>
                </a:lnTo>
                <a:lnTo>
                  <a:pt x="10858" y="8200"/>
                </a:lnTo>
                <a:lnTo>
                  <a:pt x="2200" y="0"/>
                </a:lnTo>
                <a:lnTo>
                  <a:pt x="0" y="0"/>
                </a:lnTo>
                <a:lnTo>
                  <a:pt x="200" y="0"/>
                </a:lnTo>
                <a:lnTo>
                  <a:pt x="0" y="0"/>
                </a:lnTo>
              </a:path>
            </a:pathLst>
          </a:custGeom>
          <a:solidFill>
            <a:srgbClr val="69529A"/>
          </a:solidFill>
          <a:ln>
            <a:noFill/>
          </a:ln>
        </p:spPr>
      </p:sp>
      <p:sp>
        <p:nvSpPr>
          <p:cNvPr id="140" name="Freeform 3"/>
          <p:cNvSpPr/>
          <p:nvPr/>
        </p:nvSpPr>
        <p:spPr>
          <a:xfrm>
            <a:off x="9576000" y="0"/>
            <a:ext cx="2613240" cy="2448360"/>
          </a:xfrm>
          <a:custGeom>
            <a:avLst/>
            <a:gdLst/>
            <a:ahLst/>
            <a:cxnLst/>
            <a:rect l="0" t="0" r="r" b="b"/>
            <a:pathLst>
              <a:path w="7259" h="6801">
                <a:moveTo>
                  <a:pt x="0" y="0"/>
                </a:moveTo>
                <a:lnTo>
                  <a:pt x="7258" y="6800"/>
                </a:lnTo>
                <a:lnTo>
                  <a:pt x="7258" y="6400"/>
                </a:lnTo>
                <a:lnTo>
                  <a:pt x="400" y="0"/>
                </a:lnTo>
                <a:lnTo>
                  <a:pt x="0" y="0"/>
                </a:lnTo>
              </a:path>
            </a:pathLst>
          </a:custGeom>
          <a:solidFill>
            <a:srgbClr val="9370DB"/>
          </a:solidFill>
          <a:ln>
            <a:noFill/>
          </a:ln>
        </p:spPr>
      </p:sp>
      <p:sp>
        <p:nvSpPr>
          <p:cNvPr id="141" name="TextShape 4"/>
          <p:cNvSpPr txBox="1"/>
          <p:nvPr/>
        </p:nvSpPr>
        <p:spPr>
          <a:xfrm>
            <a:off x="42120" y="610920"/>
            <a:ext cx="9000000" cy="234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>
                <a:solidFill>
                  <a:srgbClr val="191970"/>
                </a:solidFill>
                <a:latin typeface="DejaVu Sans"/>
                <a:ea typeface="DejaVu Sans"/>
              </a:rPr>
              <a:t>На сайте tadviser.ru «Государство. Бизнес. ИТ» в статье «Квантовый компьютер и квантовая связь» говорится: «На пути создания квантового компьютера существует множество проблем. Одним из таких препятствий является проблема производства однородных и стабильных кубитов.</a:t>
            </a:r>
            <a:endParaRPr lang="ru-RU" sz="2000" b="0" strike="noStrike" spc="-1">
              <a:latin typeface="DejaVu Sans"/>
            </a:endParaRPr>
          </a:p>
        </p:txBody>
      </p:sp>
      <p:sp>
        <p:nvSpPr>
          <p:cNvPr id="142" name="TextShape 5"/>
          <p:cNvSpPr txBox="1"/>
          <p:nvPr/>
        </p:nvSpPr>
        <p:spPr>
          <a:xfrm>
            <a:off x="72000" y="3373560"/>
            <a:ext cx="8640000" cy="2746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Для устойчивой работы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DejaVu Sans"/>
                <a:ea typeface="DejaVu Sans"/>
              </a:rPr>
              <a:t>кубитов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 необходима чрезвычайно низкая температура окружающей среды - на уровне 20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DejaVu Sans"/>
                <a:ea typeface="DejaVu Sans"/>
              </a:rPr>
              <a:t>миллиКельвин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, что в 250 раз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  <a:ea typeface="DejaVu Sans"/>
              </a:rPr>
              <a:t>«холоднее» 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температуры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  <a:ea typeface="DejaVu Sans"/>
              </a:rPr>
              <a:t>в «открытом» космосе. 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Подобный температурный режим предъявляет строжайшие требования к конструкции корпусов квантовых </a:t>
            </a:r>
            <a:endParaRPr lang="ru-RU" sz="2000" b="0" strike="noStrike" spc="-1" dirty="0">
              <a:latin typeface="DejaVu Sans"/>
            </a:endParaRPr>
          </a:p>
          <a:p>
            <a:pPr algn="ctr"/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систем, в состав которых входят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DejaVu Sans"/>
                <a:ea typeface="DejaVu Sans"/>
              </a:rPr>
              <a:t>кубиты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  <a:ea typeface="DejaVu Sans"/>
              </a:rPr>
              <a:t>»</a:t>
            </a:r>
            <a:endParaRPr lang="ru-RU" sz="2000" b="0" strike="noStrike" spc="-1" dirty="0">
              <a:latin typeface="DejaVu Sans"/>
            </a:endParaRPr>
          </a:p>
        </p:txBody>
      </p:sp>
      <p:sp>
        <p:nvSpPr>
          <p:cNvPr id="143" name="TextShape 6"/>
          <p:cNvSpPr txBox="1"/>
          <p:nvPr/>
        </p:nvSpPr>
        <p:spPr>
          <a:xfrm>
            <a:off x="330120" y="2422080"/>
            <a:ext cx="8712000" cy="1215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>
                <a:solidFill>
                  <a:srgbClr val="191970"/>
                </a:solidFill>
                <a:latin typeface="DejaVu Sans"/>
                <a:ea typeface="DejaVu Sans"/>
              </a:rPr>
              <a:t>Кубиты требуют крайне нежного обращения. Случайный шум и даже случайное наблюдение за кубитом способны привести к потере данных.</a:t>
            </a:r>
            <a:r>
              <a:rPr lang="ru-RU" sz="2000" b="1" strike="noStrike" spc="-1">
                <a:solidFill>
                  <a:srgbClr val="FFFFFF"/>
                </a:solidFill>
                <a:latin typeface="DejaVu Sans"/>
                <a:ea typeface="DejaVu Sans"/>
              </a:rPr>
              <a:t> </a:t>
            </a:r>
            <a:endParaRPr lang="ru-RU" sz="2000" b="0" strike="noStrike" spc="-1"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reeform 1"/>
          <p:cNvSpPr/>
          <p:nvPr/>
        </p:nvSpPr>
        <p:spPr>
          <a:xfrm>
            <a:off x="0" y="0"/>
            <a:ext cx="4536360" cy="6858360"/>
          </a:xfrm>
          <a:custGeom>
            <a:avLst/>
            <a:gdLst/>
            <a:ahLst/>
            <a:cxnLst/>
            <a:rect l="0" t="0" r="r" b="b"/>
            <a:pathLst>
              <a:path w="12601" h="19051">
                <a:moveTo>
                  <a:pt x="3400" y="0"/>
                </a:moveTo>
                <a:lnTo>
                  <a:pt x="12600" y="19050"/>
                </a:lnTo>
                <a:lnTo>
                  <a:pt x="7600" y="19050"/>
                </a:lnTo>
                <a:lnTo>
                  <a:pt x="0" y="10400"/>
                </a:lnTo>
                <a:lnTo>
                  <a:pt x="0" y="0"/>
                </a:lnTo>
                <a:lnTo>
                  <a:pt x="3200" y="0"/>
                </a:lnTo>
                <a:lnTo>
                  <a:pt x="340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45" name="Freeform 2"/>
          <p:cNvSpPr/>
          <p:nvPr/>
        </p:nvSpPr>
        <p:spPr>
          <a:xfrm>
            <a:off x="1944000" y="0"/>
            <a:ext cx="3024360" cy="6858360"/>
          </a:xfrm>
          <a:custGeom>
            <a:avLst/>
            <a:gdLst/>
            <a:ahLst/>
            <a:cxnLst/>
            <a:rect l="0" t="0" r="r" b="b"/>
            <a:pathLst>
              <a:path w="8401" h="19051">
                <a:moveTo>
                  <a:pt x="0" y="0"/>
                </a:moveTo>
                <a:lnTo>
                  <a:pt x="8000" y="19050"/>
                </a:lnTo>
                <a:lnTo>
                  <a:pt x="8400" y="19050"/>
                </a:lnTo>
                <a:lnTo>
                  <a:pt x="600" y="0"/>
                </a:lnTo>
                <a:lnTo>
                  <a:pt x="200" y="0"/>
                </a:lnTo>
                <a:lnTo>
                  <a:pt x="0" y="0"/>
                </a:lnTo>
              </a:path>
            </a:pathLst>
          </a:custGeom>
          <a:solidFill>
            <a:srgbClr val="6A5ACD"/>
          </a:solidFill>
          <a:ln>
            <a:noFill/>
          </a:ln>
        </p:spPr>
      </p:sp>
      <p:sp>
        <p:nvSpPr>
          <p:cNvPr id="146" name="Freeform 3"/>
          <p:cNvSpPr/>
          <p:nvPr/>
        </p:nvSpPr>
        <p:spPr>
          <a:xfrm>
            <a:off x="0" y="4464000"/>
            <a:ext cx="2520360" cy="2394360"/>
          </a:xfrm>
          <a:custGeom>
            <a:avLst/>
            <a:gdLst/>
            <a:ahLst/>
            <a:cxnLst/>
            <a:rect l="0" t="0" r="r" b="b"/>
            <a:pathLst>
              <a:path w="7001" h="6651">
                <a:moveTo>
                  <a:pt x="0" y="0"/>
                </a:moveTo>
                <a:lnTo>
                  <a:pt x="7000" y="6650"/>
                </a:lnTo>
                <a:lnTo>
                  <a:pt x="5800" y="6650"/>
                </a:lnTo>
                <a:lnTo>
                  <a:pt x="0" y="2200"/>
                </a:lnTo>
                <a:lnTo>
                  <a:pt x="0" y="0"/>
                </a:lnTo>
              </a:path>
            </a:pathLst>
          </a:custGeom>
          <a:solidFill>
            <a:srgbClr val="483D8B"/>
          </a:solidFill>
          <a:ln>
            <a:noFill/>
          </a:ln>
        </p:spPr>
      </p:sp>
      <p:sp>
        <p:nvSpPr>
          <p:cNvPr id="147" name="TextShape 4"/>
          <p:cNvSpPr txBox="1"/>
          <p:nvPr/>
        </p:nvSpPr>
        <p:spPr>
          <a:xfrm>
            <a:off x="2952000" y="360000"/>
            <a:ext cx="9144000" cy="234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Единственным «</a:t>
            </a:r>
            <a:r>
              <a:rPr lang="ru-RU" sz="2000" b="1" strike="noStrike" spc="-1" dirty="0" err="1" smtClean="0">
                <a:solidFill>
                  <a:srgbClr val="191970"/>
                </a:solidFill>
                <a:latin typeface="Gubbi"/>
                <a:ea typeface="DejaVu Sans"/>
              </a:rPr>
              <a:t>квантовоподобным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компьютером», который способен работать при нормальных условиях, является человеческий мозг. В нашем Колледже информатики и программирования занимаются исследованиями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  <a:ea typeface="DejaVu Sans"/>
              </a:rPr>
              <a:t>квантовоподобных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 механизмов принятия человеком решения. 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48" name="TextShape 5"/>
          <p:cNvSpPr txBox="1"/>
          <p:nvPr/>
        </p:nvSpPr>
        <p:spPr>
          <a:xfrm>
            <a:off x="3877560" y="2537280"/>
            <a:ext cx="8136000" cy="2777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8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В ходе решения ситуационной задачи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  <a:ea typeface="DejaVu Sans"/>
              </a:rPr>
              <a:t>студентами Хасановой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  <a:ea typeface="DejaVu Sans"/>
              </a:rPr>
              <a:t>Нигиной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,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  <a:ea typeface="DejaVu Sans"/>
              </a:rPr>
              <a:t>Айзой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  <a:ea typeface="DejaVu Sans"/>
              </a:rPr>
              <a:t>Эрелчин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 и Валерией Поленовой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  <a:ea typeface="DejaVu Sans"/>
              </a:rPr>
              <a:t> и другими было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  <a:ea typeface="DejaVu Sans"/>
              </a:rPr>
              <a:t>сделано открытие ЛКЛБ-процесса, суть которого заключается в том, что при принятии решения некоторые участники достигают целей на несколько бит меньше, чем это необходимо при рациональном принятии решений.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32000" y="289123"/>
            <a:ext cx="10872000" cy="1590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Результаты этого экспериментального исследования для каждой </a:t>
            </a:r>
            <a:r>
              <a:rPr lang="ru-RU" sz="2000" b="1" strike="noStrike" spc="-1" dirty="0" err="1" smtClean="0">
                <a:solidFill>
                  <a:srgbClr val="191970"/>
                </a:solidFill>
                <a:latin typeface="Gubbi"/>
              </a:rPr>
              <a:t>социофизической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 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системы показаны на графических диаграммах 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</a:rPr>
              <a:t>(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модель Хартли «прямая линия», эксперимент «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</a:rPr>
              <a:t>полилиния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»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DejaVu Sans"/>
              </a:rPr>
              <a:t>)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:</a:t>
            </a:r>
            <a:endParaRPr lang="en-US" sz="2000" b="1" strike="noStrike" spc="-1" dirty="0" smtClean="0">
              <a:solidFill>
                <a:srgbClr val="191970"/>
              </a:solidFill>
              <a:latin typeface="Gubbi"/>
            </a:endParaRPr>
          </a:p>
          <a:p>
            <a:endParaRPr lang="ru-RU" sz="2000" b="0" strike="noStrike" spc="-1" dirty="0">
              <a:latin typeface="Arial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868857" y="1556660"/>
            <a:ext cx="7319968" cy="3902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Предлагая свою формулу, Р. Хартли подчеркнул, что он полностью</a:t>
            </a:r>
            <a:endParaRPr lang="ru-RU" sz="2000" b="0" strike="noStrike" spc="-1" dirty="0">
              <a:latin typeface="Arial"/>
            </a:endParaRPr>
          </a:p>
          <a:p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исключает психологические факторы. На наших графиках-схемах мы четко наблюдаем факторы, исключенные Хартли. Лица мужского пола  во всех изученных случаях решения ситуационных задач действовали рационально, в пределах абсолютной погрешности. Лица женского пола действовали рационально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</a:rPr>
              <a:t> (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через определенные интервалы определенных чисел</a:t>
            </a:r>
            <a:r>
              <a:rPr lang="ru-RU" sz="2000" b="1" strike="noStrike" spc="-1" dirty="0">
                <a:solidFill>
                  <a:srgbClr val="191970"/>
                </a:solidFill>
                <a:latin typeface="DejaVu Sans"/>
              </a:rPr>
              <a:t>)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и интуитивно. Кроме того, в значительном числе случаев поведение испытуемого отражает преобладание источников контрпродуктивной информации при решении ситуационной задачи в таких условиях, как стрессы.</a:t>
            </a:r>
            <a:r>
              <a:rPr lang="ru-RU" sz="2000" b="1" strike="noStrike" spc="-1" dirty="0">
                <a:latin typeface="Gubbi"/>
              </a:rPr>
              <a:t> </a:t>
            </a:r>
            <a:endParaRPr lang="ru-RU" sz="2000" b="0" strike="noStrike" spc="-1" dirty="0"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556660"/>
            <a:ext cx="4363059" cy="5830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 1"/>
          <p:cNvSpPr/>
          <p:nvPr/>
        </p:nvSpPr>
        <p:spPr>
          <a:xfrm>
            <a:off x="0" y="0"/>
            <a:ext cx="1368360" cy="3024360"/>
          </a:xfrm>
          <a:custGeom>
            <a:avLst/>
            <a:gdLst/>
            <a:ahLst/>
            <a:cxnLst/>
            <a:rect l="0" t="0" r="r" b="b"/>
            <a:pathLst>
              <a:path w="3801" h="8401">
                <a:moveTo>
                  <a:pt x="2600" y="0"/>
                </a:moveTo>
                <a:lnTo>
                  <a:pt x="0" y="3600"/>
                </a:lnTo>
                <a:lnTo>
                  <a:pt x="0" y="8400"/>
                </a:lnTo>
                <a:lnTo>
                  <a:pt x="3800" y="0"/>
                </a:lnTo>
                <a:lnTo>
                  <a:pt x="2600" y="0"/>
                </a:lnTo>
              </a:path>
            </a:pathLst>
          </a:custGeom>
          <a:solidFill>
            <a:srgbClr val="A4B1F6"/>
          </a:solidFill>
          <a:ln>
            <a:noFill/>
          </a:ln>
        </p:spPr>
      </p:sp>
      <p:sp>
        <p:nvSpPr>
          <p:cNvPr id="152" name="Freeform 2"/>
          <p:cNvSpPr/>
          <p:nvPr/>
        </p:nvSpPr>
        <p:spPr>
          <a:xfrm>
            <a:off x="0" y="0"/>
            <a:ext cx="1944360" cy="6858360"/>
          </a:xfrm>
          <a:custGeom>
            <a:avLst/>
            <a:gdLst/>
            <a:ahLst/>
            <a:cxnLst/>
            <a:rect l="0" t="0" r="r" b="b"/>
            <a:pathLst>
              <a:path w="5401" h="19051">
                <a:moveTo>
                  <a:pt x="4800" y="0"/>
                </a:moveTo>
                <a:lnTo>
                  <a:pt x="0" y="12200"/>
                </a:lnTo>
                <a:lnTo>
                  <a:pt x="0" y="19050"/>
                </a:lnTo>
                <a:lnTo>
                  <a:pt x="5400" y="0"/>
                </a:lnTo>
                <a:lnTo>
                  <a:pt x="4800" y="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53" name="Freeform 3"/>
          <p:cNvSpPr/>
          <p:nvPr/>
        </p:nvSpPr>
        <p:spPr>
          <a:xfrm>
            <a:off x="0" y="4032000"/>
            <a:ext cx="8352360" cy="2826360"/>
          </a:xfrm>
          <a:custGeom>
            <a:avLst/>
            <a:gdLst/>
            <a:ahLst/>
            <a:cxnLst/>
            <a:rect l="0" t="0" r="r" b="b"/>
            <a:pathLst>
              <a:path w="23201" h="7851">
                <a:moveTo>
                  <a:pt x="0" y="0"/>
                </a:moveTo>
                <a:lnTo>
                  <a:pt x="23200" y="7850"/>
                </a:lnTo>
                <a:lnTo>
                  <a:pt x="18135" y="7850"/>
                </a:lnTo>
                <a:lnTo>
                  <a:pt x="0" y="1018"/>
                </a:lnTo>
                <a:lnTo>
                  <a:pt x="0" y="0"/>
                </a:lnTo>
              </a:path>
            </a:pathLst>
          </a:custGeom>
          <a:solidFill>
            <a:srgbClr val="69529A"/>
          </a:solidFill>
          <a:ln>
            <a:noFill/>
          </a:ln>
        </p:spPr>
      </p:sp>
      <p:sp>
        <p:nvSpPr>
          <p:cNvPr id="154" name="Freeform 4"/>
          <p:cNvSpPr/>
          <p:nvPr/>
        </p:nvSpPr>
        <p:spPr>
          <a:xfrm>
            <a:off x="0" y="4680000"/>
            <a:ext cx="4608360" cy="2178360"/>
          </a:xfrm>
          <a:custGeom>
            <a:avLst/>
            <a:gdLst/>
            <a:ahLst/>
            <a:cxnLst/>
            <a:rect l="0" t="0" r="r" b="b"/>
            <a:pathLst>
              <a:path w="12801" h="6051">
                <a:moveTo>
                  <a:pt x="0" y="0"/>
                </a:moveTo>
                <a:lnTo>
                  <a:pt x="12800" y="6050"/>
                </a:lnTo>
                <a:lnTo>
                  <a:pt x="5400" y="6050"/>
                </a:lnTo>
                <a:lnTo>
                  <a:pt x="0" y="1800"/>
                </a:lnTo>
                <a:lnTo>
                  <a:pt x="0" y="400"/>
                </a:lnTo>
                <a:lnTo>
                  <a:pt x="0" y="0"/>
                </a:lnTo>
              </a:path>
            </a:pathLst>
          </a:custGeom>
          <a:solidFill>
            <a:srgbClr val="403061"/>
          </a:solidFill>
          <a:ln>
            <a:noFill/>
          </a:ln>
        </p:spPr>
      </p:sp>
      <p:sp>
        <p:nvSpPr>
          <p:cNvPr id="155" name="TextShape 5"/>
          <p:cNvSpPr txBox="1"/>
          <p:nvPr/>
        </p:nvSpPr>
        <p:spPr>
          <a:xfrm>
            <a:off x="3865914" y="3938220"/>
            <a:ext cx="7488000" cy="1965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/>
            <a:endParaRPr lang="ru-RU" sz="2000" b="0" strike="noStrike" spc="-1" dirty="0">
              <a:latin typeface="Arial"/>
            </a:endParaRPr>
          </a:p>
        </p:txBody>
      </p:sp>
      <p:sp>
        <p:nvSpPr>
          <p:cNvPr id="156" name="TextShape 6"/>
          <p:cNvSpPr txBox="1"/>
          <p:nvPr/>
        </p:nvSpPr>
        <p:spPr>
          <a:xfrm>
            <a:off x="1656000" y="422640"/>
            <a:ext cx="10368000" cy="234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Тип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принимаемого решения зависит от интуиции лица, принимающего решение, опыта, знаний и квалификации, а также от ограниченности во времени и ресурсах, что, в свою очередь, влияет на вероятность принятия ошибочных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решений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57" name="TextShape 7"/>
          <p:cNvSpPr txBox="1"/>
          <p:nvPr/>
        </p:nvSpPr>
        <p:spPr>
          <a:xfrm>
            <a:off x="2284920" y="2697840"/>
            <a:ext cx="9864000" cy="1215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>
                <a:solidFill>
                  <a:srgbClr val="191970"/>
                </a:solidFill>
                <a:latin typeface="Gubbi"/>
              </a:rPr>
              <a:t>Признание информации и принятие решений на ее основе играет ключевую роль в психологии, психологии образования, психофизиологии, психофизике и интуиции. 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reeform 1"/>
          <p:cNvSpPr/>
          <p:nvPr/>
        </p:nvSpPr>
        <p:spPr>
          <a:xfrm>
            <a:off x="0" y="3672000"/>
            <a:ext cx="1872360" cy="3186360"/>
          </a:xfrm>
          <a:custGeom>
            <a:avLst/>
            <a:gdLst/>
            <a:ahLst/>
            <a:cxnLst/>
            <a:rect l="0" t="0" r="r" b="b"/>
            <a:pathLst>
              <a:path w="5201" h="8851">
                <a:moveTo>
                  <a:pt x="0" y="0"/>
                </a:moveTo>
                <a:lnTo>
                  <a:pt x="5200" y="8850"/>
                </a:lnTo>
                <a:lnTo>
                  <a:pt x="0" y="8850"/>
                </a:lnTo>
                <a:lnTo>
                  <a:pt x="0" y="200"/>
                </a:lnTo>
                <a:lnTo>
                  <a:pt x="0" y="0"/>
                </a:lnTo>
              </a:path>
            </a:pathLst>
          </a:custGeom>
          <a:solidFill>
            <a:srgbClr val="69529A"/>
          </a:solidFill>
          <a:ln>
            <a:noFill/>
          </a:ln>
        </p:spPr>
      </p:sp>
      <p:sp>
        <p:nvSpPr>
          <p:cNvPr id="159" name="Freeform 2"/>
          <p:cNvSpPr/>
          <p:nvPr/>
        </p:nvSpPr>
        <p:spPr>
          <a:xfrm>
            <a:off x="0" y="2376000"/>
            <a:ext cx="2808360" cy="4482360"/>
          </a:xfrm>
          <a:custGeom>
            <a:avLst/>
            <a:gdLst/>
            <a:ahLst/>
            <a:cxnLst/>
            <a:rect l="0" t="0" r="r" b="b"/>
            <a:pathLst>
              <a:path w="7801" h="12451">
                <a:moveTo>
                  <a:pt x="0" y="800"/>
                </a:moveTo>
                <a:lnTo>
                  <a:pt x="7000" y="12450"/>
                </a:lnTo>
                <a:lnTo>
                  <a:pt x="7800" y="12450"/>
                </a:lnTo>
                <a:lnTo>
                  <a:pt x="0" y="0"/>
                </a:lnTo>
                <a:lnTo>
                  <a:pt x="0" y="600"/>
                </a:lnTo>
                <a:lnTo>
                  <a:pt x="0" y="800"/>
                </a:lnTo>
              </a:path>
            </a:pathLst>
          </a:custGeom>
          <a:solidFill>
            <a:srgbClr val="A4B1F6"/>
          </a:solidFill>
          <a:ln>
            <a:noFill/>
          </a:ln>
        </p:spPr>
      </p:sp>
      <p:sp>
        <p:nvSpPr>
          <p:cNvPr id="160" name="Freeform 3"/>
          <p:cNvSpPr/>
          <p:nvPr/>
        </p:nvSpPr>
        <p:spPr>
          <a:xfrm>
            <a:off x="0" y="0"/>
            <a:ext cx="5400360" cy="6858360"/>
          </a:xfrm>
          <a:custGeom>
            <a:avLst/>
            <a:gdLst/>
            <a:ahLst/>
            <a:cxnLst/>
            <a:rect l="0" t="0" r="r" b="b"/>
            <a:pathLst>
              <a:path w="15001" h="19051">
                <a:moveTo>
                  <a:pt x="0" y="4400"/>
                </a:moveTo>
                <a:lnTo>
                  <a:pt x="9400" y="19050"/>
                </a:lnTo>
                <a:lnTo>
                  <a:pt x="15000" y="19050"/>
                </a:lnTo>
                <a:lnTo>
                  <a:pt x="1000" y="0"/>
                </a:lnTo>
                <a:lnTo>
                  <a:pt x="0" y="0"/>
                </a:lnTo>
                <a:lnTo>
                  <a:pt x="0" y="4400"/>
                </a:lnTo>
              </a:path>
            </a:pathLst>
          </a:custGeom>
          <a:solidFill>
            <a:srgbClr val="0D1937"/>
          </a:solidFill>
          <a:ln>
            <a:noFill/>
          </a:ln>
        </p:spPr>
      </p:sp>
      <p:sp>
        <p:nvSpPr>
          <p:cNvPr id="161" name="TextShape 4"/>
          <p:cNvSpPr txBox="1"/>
          <p:nvPr/>
        </p:nvSpPr>
        <p:spPr>
          <a:xfrm>
            <a:off x="1944000" y="864000"/>
            <a:ext cx="9936000" cy="84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191970"/>
                </a:solidFill>
                <a:latin typeface="Gubbi"/>
              </a:rPr>
              <a:t>Создание Google квантового компьютера аналогично испытанию первой атомной бомбы.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62" name="TextShape 5"/>
          <p:cNvSpPr txBox="1"/>
          <p:nvPr/>
        </p:nvSpPr>
        <p:spPr>
          <a:xfrm>
            <a:off x="792000" y="864360"/>
            <a:ext cx="9432000" cy="2529720"/>
          </a:xfrm>
          <a:prstGeom prst="rect">
            <a:avLst/>
          </a:prstGeom>
          <a:noFill/>
          <a:ln>
            <a:noFill/>
          </a:ln>
        </p:spPr>
      </p:sp>
      <p:sp>
        <p:nvSpPr>
          <p:cNvPr id="163" name="TextShape 6"/>
          <p:cNvSpPr txBox="1"/>
          <p:nvPr/>
        </p:nvSpPr>
        <p:spPr>
          <a:xfrm>
            <a:off x="792000" y="864360"/>
            <a:ext cx="9432000" cy="2529720"/>
          </a:xfrm>
          <a:prstGeom prst="rect">
            <a:avLst/>
          </a:prstGeom>
          <a:noFill/>
          <a:ln>
            <a:noFill/>
          </a:ln>
        </p:spPr>
      </p:sp>
      <p:sp>
        <p:nvSpPr>
          <p:cNvPr id="164" name="TextShape 7"/>
          <p:cNvSpPr txBox="1"/>
          <p:nvPr/>
        </p:nvSpPr>
        <p:spPr>
          <a:xfrm>
            <a:off x="2468880" y="1584000"/>
            <a:ext cx="9720000" cy="1921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191970"/>
                </a:solidFill>
                <a:latin typeface="Gubbi"/>
              </a:rPr>
              <a:t>Несмотря на отставание в сфере квантовых технологий, российским учёным предоставляется возможность достижения квантового превосходства при исследовании квантовоподобных механизмов принятия решения человеком.</a:t>
            </a:r>
            <a:endParaRPr lang="ru-RU" sz="2000" b="0" strike="noStrike" spc="-1">
              <a:latin typeface="Arial"/>
            </a:endParaRPr>
          </a:p>
          <a:p>
            <a:pPr algn="ctr"/>
            <a:endParaRPr lang="ru-RU" sz="2000" b="0" strike="noStrike" spc="-1">
              <a:latin typeface="Arial"/>
            </a:endParaRPr>
          </a:p>
        </p:txBody>
      </p:sp>
      <p:sp>
        <p:nvSpPr>
          <p:cNvPr id="165" name="TextShape 8"/>
          <p:cNvSpPr txBox="1"/>
          <p:nvPr/>
        </p:nvSpPr>
        <p:spPr>
          <a:xfrm>
            <a:off x="4668616" y="3058930"/>
            <a:ext cx="6912000" cy="1590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Таким образом,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основываясь на работах проведённых в </a:t>
            </a:r>
            <a:r>
              <a:rPr lang="ru-RU" sz="2000" b="1" strike="noStrike" spc="-1" dirty="0" err="1" smtClean="0">
                <a:solidFill>
                  <a:srgbClr val="191970"/>
                </a:solidFill>
                <a:latin typeface="Gubbi"/>
              </a:rPr>
              <a:t>Финуниверситете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 наша страна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может предложить </a:t>
            </a:r>
            <a:r>
              <a:rPr lang="ru-RU" sz="2000" b="1" strike="noStrike" spc="-1" dirty="0" smtClean="0">
                <a:solidFill>
                  <a:srgbClr val="191970"/>
                </a:solidFill>
                <a:latin typeface="Gubbi"/>
              </a:rPr>
              <a:t> 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альтернативный подход к решению проблемы квантовых и </a:t>
            </a:r>
            <a:r>
              <a:rPr lang="ru-RU" sz="2000" b="1" strike="noStrike" spc="-1" dirty="0" err="1">
                <a:solidFill>
                  <a:srgbClr val="191970"/>
                </a:solidFill>
                <a:latin typeface="Gubbi"/>
              </a:rPr>
              <a:t>квантовоподобных</a:t>
            </a:r>
            <a:r>
              <a:rPr lang="ru-RU" sz="2000" b="1" strike="noStrike" spc="-1" dirty="0">
                <a:solidFill>
                  <a:srgbClr val="191970"/>
                </a:solidFill>
                <a:latin typeface="Gubbi"/>
              </a:rPr>
              <a:t> компьютеров.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6067</TotalTime>
  <Words>650</Words>
  <Application>Microsoft Office PowerPoint</Application>
  <PresentationFormat>Произвольный</PresentationFormat>
  <Paragraphs>30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</vt:lpstr>
      <vt:lpstr>Arial Black</vt:lpstr>
      <vt:lpstr>Calibri</vt:lpstr>
      <vt:lpstr>DejaVu Sans</vt:lpstr>
      <vt:lpstr>Gubbi</vt:lpstr>
      <vt:lpstr>Noto Sans CJK SC</vt:lpstr>
      <vt:lpstr>Symbol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subject/>
  <dc:creator>Julian</dc:creator>
  <dc:description/>
  <cp:lastModifiedBy>Башелханов Игорь Викторович</cp:lastModifiedBy>
  <cp:revision>227</cp:revision>
  <dcterms:created xsi:type="dcterms:W3CDTF">2013-09-12T13:05:01Z</dcterms:created>
  <dcterms:modified xsi:type="dcterms:W3CDTF">2019-12-23T07:44:15Z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Custom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10</vt:i4>
  </property>
</Properties>
</file>